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1539" autoAdjust="0"/>
  </p:normalViewPr>
  <p:slideViewPr>
    <p:cSldViewPr snapToGrid="0">
      <p:cViewPr varScale="1">
        <p:scale>
          <a:sx n="104" d="100"/>
          <a:sy n="104" d="100"/>
        </p:scale>
        <p:origin x="8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BDB48-2196-43ED-863B-965FD6D2CED3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0A5498-50D9-47A9-B549-E3D9129FE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192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Heya! Thank you so much for agreeing to participating in our experiment. The idea of this project is to have a look at what happens when we move while we try get an idea of how objects move through the environment.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A5498-50D9-47A9-B549-E3D9129FE0E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187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  Presentation in VR</a:t>
            </a:r>
          </a:p>
          <a:p>
            <a:r>
              <a:rPr lang="en-US" dirty="0"/>
              <a:t>-   Break/stop if motion sick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 “X” or “A” to re-center the environment or turn towards the scene</a:t>
            </a:r>
          </a:p>
          <a:p>
            <a:pPr marL="171450" indent="-171450">
              <a:buFontTx/>
              <a:buChar char="-"/>
            </a:pPr>
            <a:r>
              <a:rPr lang="en-US" dirty="0"/>
              <a:t>ESC to exit, but data lost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A5498-50D9-47A9-B549-E3D9129FE0E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65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20 trials, becomes harder over 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Takes about 2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A5498-50D9-47A9-B549-E3D9129FE0E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43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Send us the data file and we can still give you a little compensation for the effort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is NOT a medically diagnostic tool!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A5498-50D9-47A9-B549-E3D9129FE0E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12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Not sure = guess</a:t>
            </a:r>
          </a:p>
          <a:p>
            <a:pPr marL="171450" indent="-171450">
              <a:buFontTx/>
              <a:buChar char="-"/>
            </a:pPr>
            <a:r>
              <a:rPr lang="de-DE" dirty="0"/>
              <a:t>Takes about 2 minutes (35 comparisons)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A5498-50D9-47A9-B549-E3D9129FE0E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69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A5498-50D9-47A9-B549-E3D9129FE0E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272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Takes 40-50 minutes overall, take breaks!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A5498-50D9-47A9-B549-E3D9129FE0E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268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A5498-50D9-47A9-B549-E3D9129FE0E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45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B97D6-4F32-4A72-B93B-DADADE549F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C81C2D-E7DC-4006-AE5F-44DB8663B2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BD7D8-16A3-4B86-8F64-07F0E47C0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B12DD-B46C-4574-A22F-4A3B88F0A4D5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F902A-01FD-4561-8247-4814346B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20DF9-EC14-4CEE-87CD-629E5F3AC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B1E3-E1E0-46C9-9DF3-E05E96E54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194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653D4-7D25-4CAB-80DD-2F9DA8825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F897A9-6161-4299-8A65-32F620C0BC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FCE15-4CAC-4F12-8B1E-17A01D316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B12DD-B46C-4574-A22F-4A3B88F0A4D5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5ACF5-91BE-426E-909E-B88D5BB64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87063-415C-498B-90D9-3FC0B4462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B1E3-E1E0-46C9-9DF3-E05E96E54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7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3D47E4-D51E-4199-9D2A-7F366325E8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FCE84E-AD9A-43B1-AB4C-E8879B0168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3B1FB-EFFD-4B53-8E01-E6490A60D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B12DD-B46C-4574-A22F-4A3B88F0A4D5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9E050-4B45-4167-916C-62AFA2D85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7668A-9BBB-40D5-9C5F-BD11CF74E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B1E3-E1E0-46C9-9DF3-E05E96E54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2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59BA5-29F2-4F3C-9EE1-CA7D90B46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B8F0D-60EB-4253-9CF3-E821E910F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45025-5FC7-4F6D-B5B5-AC3F32EF6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B12DD-B46C-4574-A22F-4A3B88F0A4D5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12CD8-9071-42B7-B9DA-92A345E2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41430-5086-473D-870C-D0C0912CC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B1E3-E1E0-46C9-9DF3-E05E96E54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26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874FC-D810-4CD5-8C0D-BC00C4D0D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5D5A0-48BC-469A-B23D-1C26C434A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D340E-3510-4A37-B1E7-5733FFCBE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B12DD-B46C-4574-A22F-4A3B88F0A4D5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F08C6-B9A7-467C-A9DF-B59B5C355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CE1E8-0E72-4920-933A-748FF2B24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B1E3-E1E0-46C9-9DF3-E05E96E54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101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FE38E-2E98-4C50-A29D-9A2A5C4E0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B5036-073B-4F32-8953-53E541CB26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9FB503-C7A7-4BF6-9162-2A23CE9E1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2A9301-A7E7-400D-9DBC-5BC394A22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B12DD-B46C-4574-A22F-4A3B88F0A4D5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BC7F09-8742-4B00-A0EC-E80AC64A8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1987A9-B5EB-4A41-8F21-D8181D3DD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B1E3-E1E0-46C9-9DF3-E05E96E54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473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6A998-1FDA-41E2-8FAB-3E80A11D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68B2B-5DBA-44E1-8B95-6B983B7551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0582D4-87B6-474E-B408-E32D24ABDC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9C1F0B-A41D-4C8F-ABF6-85B422B813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2469DC-C951-45E4-9A35-B2B5B14C06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B69736-F69E-45BA-8CB2-57E726253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B12DD-B46C-4574-A22F-4A3B88F0A4D5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ACF898-EBD2-41F7-A25C-B878063A4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B4F4EB-3137-4B0D-A588-60D3E1BCA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B1E3-E1E0-46C9-9DF3-E05E96E54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681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4668-14DF-4656-8630-484AFCF4E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ECFAE0-4EAB-47CB-A232-32B718FD2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B12DD-B46C-4574-A22F-4A3B88F0A4D5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8A781E-FA61-43BC-84C1-4E576B305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D45610-7BED-4208-ABD4-F98F0B297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B1E3-E1E0-46C9-9DF3-E05E96E54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702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3A8C89-8B2C-4EA1-A373-733DB4B71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B12DD-B46C-4574-A22F-4A3B88F0A4D5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8923DB-7AFA-478F-BC88-AE1827D9C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890D1-10D3-474D-AEF6-A65F9047E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B1E3-E1E0-46C9-9DF3-E05E96E54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759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460DE-12E2-4442-BC13-1103DCB46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C4DA1-FB8E-43C1-A278-1CBC2A836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641112-9F72-4AC2-BFBD-9804A2A941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BBD736-CEC5-453F-B27D-2029ED070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B12DD-B46C-4574-A22F-4A3B88F0A4D5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D2993F-421C-4427-AE36-7C05F8875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DBA63A-8C4F-48C7-A2C6-F95196A93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B1E3-E1E0-46C9-9DF3-E05E96E54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06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E2E84-4B9F-4AC4-A19D-15F33B28C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6EE94A-1944-4811-82E9-8C83FB2423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47E5E3-EDEA-4E13-B0EC-271300950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D5C1DC-0841-4A89-B59D-D18C63804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B12DD-B46C-4574-A22F-4A3B88F0A4D5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F30269-5E44-4C3F-99A4-525F6F887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D6B2CE-F9DB-4960-BA79-13DA4A2B5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B1E3-E1E0-46C9-9DF3-E05E96E54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400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CD71E5-F7FD-4CAA-B870-F32A4B4AA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34712-8B1E-4F62-8555-5C838783C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95EE9-05DF-4A93-BB85-BBC1F0BC36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B12DD-B46C-4574-A22F-4A3B88F0A4D5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3E71D-3E74-4B4C-8364-19F9BDF343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F4626-1344-4908-B3E9-C7417F7DFD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9B1E3-E1E0-46C9-9DF3-E05E96E54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390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sv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10" Type="http://schemas.openxmlformats.org/officeDocument/2006/relationships/image" Target="../media/image7.jpe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6.png"/><Relationship Id="rId5" Type="http://schemas.openxmlformats.org/officeDocument/2006/relationships/image" Target="../media/image13.jpe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8.jpe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B7FAF-A9D0-42A4-870A-28DEE3404D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78918"/>
            <a:ext cx="9523444" cy="1021282"/>
          </a:xfrm>
        </p:spPr>
        <p:txBody>
          <a:bodyPr>
            <a:normAutofit/>
          </a:bodyPr>
          <a:lstStyle/>
          <a:p>
            <a:r>
              <a:rPr lang="de-DE" b="1" dirty="0"/>
              <a:t>Seeing while moving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E11966-2005-42DB-9EC1-F6584F9C6D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3722" y="1773238"/>
            <a:ext cx="9144000" cy="596738"/>
          </a:xfrm>
        </p:spPr>
        <p:txBody>
          <a:bodyPr/>
          <a:lstStyle/>
          <a:p>
            <a:r>
              <a:rPr lang="de-DE" dirty="0"/>
              <a:t>Björn Jörges &amp; Laurence R. Harris</a:t>
            </a:r>
            <a:endParaRPr lang="en-US" dirty="0"/>
          </a:p>
        </p:txBody>
      </p:sp>
      <p:pic>
        <p:nvPicPr>
          <p:cNvPr id="5122" name="Picture 2" descr="Man Driving A Car On The City Motorway. Traveling On Wet ...">
            <a:extLst>
              <a:ext uri="{FF2B5EF4-FFF2-40B4-BE49-F238E27FC236}">
                <a16:creationId xmlns:a16="http://schemas.microsoft.com/office/drawing/2014/main" id="{A9D5C16A-BC65-43BF-82A1-399B85E29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085" y="2369976"/>
            <a:ext cx="6989094" cy="393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161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65BA8-EF3D-4979-829C-A0C209E09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69" y="281648"/>
            <a:ext cx="5125392" cy="1325563"/>
          </a:xfrm>
        </p:spPr>
        <p:txBody>
          <a:bodyPr/>
          <a:lstStyle/>
          <a:p>
            <a:r>
              <a:rPr lang="de-DE" b="1" dirty="0"/>
              <a:t>General information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8F2A0-B38E-4BED-A6F4-2C112B3E9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426527" cy="4468643"/>
          </a:xfrm>
        </p:spPr>
        <p:txBody>
          <a:bodyPr>
            <a:normAutofit lnSpcReduction="10000"/>
          </a:bodyPr>
          <a:lstStyle/>
          <a:p>
            <a:r>
              <a:rPr lang="de-DE" dirty="0"/>
              <a:t>Seat yourself with Oculus Rift and controllers</a:t>
            </a:r>
          </a:p>
          <a:p>
            <a:endParaRPr lang="de-DE" dirty="0"/>
          </a:p>
          <a:p>
            <a:r>
              <a:rPr lang="de-DE" dirty="0"/>
              <a:t>Four parts:</a:t>
            </a:r>
          </a:p>
          <a:p>
            <a:pPr marL="457200" lvl="1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Stereovision Test (2 minutes)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lvl="1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Training Session (2-4 minutes)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lvl="1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Main Experiment (50 minutes)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lvl="1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Short Assessment of Self-Motion Perception (2 minutes)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  <a:p>
            <a:r>
              <a:rPr lang="en-US" b="1" dirty="0"/>
              <a:t>Fill in and sign the informed consent form!</a:t>
            </a:r>
          </a:p>
          <a:p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B6E606B-5B0F-494F-97B9-6A87657D70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3592" y="43934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4705764-B01A-43FD-B968-06C6B7F23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217" y="135427"/>
            <a:ext cx="2182337" cy="163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691A4F64-1D49-4C16-A4EB-7103B6244C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28534" y="97228"/>
            <a:ext cx="914400" cy="914400"/>
          </a:xfrm>
          <a:prstGeom prst="rect">
            <a:avLst/>
          </a:prstGeom>
        </p:spPr>
      </p:pic>
      <p:pic>
        <p:nvPicPr>
          <p:cNvPr id="10" name="Graphic 9" descr="Checkmark">
            <a:extLst>
              <a:ext uri="{FF2B5EF4-FFF2-40B4-BE49-F238E27FC236}">
                <a16:creationId xmlns:a16="http://schemas.microsoft.com/office/drawing/2014/main" id="{A301CD8D-5E7C-4FD3-A222-CEFE04E85F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96600" y="135427"/>
            <a:ext cx="914400" cy="914400"/>
          </a:xfrm>
          <a:prstGeom prst="rect">
            <a:avLst/>
          </a:prstGeom>
        </p:spPr>
      </p:pic>
      <p:pic>
        <p:nvPicPr>
          <p:cNvPr id="11" name="Files">
            <a:hlinkClick r:id="" action="ppaction://media"/>
            <a:extLst>
              <a:ext uri="{FF2B5EF4-FFF2-40B4-BE49-F238E27FC236}">
                <a16:creationId xmlns:a16="http://schemas.microsoft.com/office/drawing/2014/main" id="{B79574A9-840C-4349-AC14-F21916B1413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449" end="20951"/>
                </p14:media>
              </p:ext>
            </p:extLst>
          </p:nvPr>
        </p:nvPicPr>
        <p:blipFill rotWithShape="1">
          <a:blip r:embed="rId9"/>
          <a:srcRect l="5519" t="299" r="48106" b="49990"/>
          <a:stretch>
            <a:fillRect/>
          </a:stretch>
        </p:blipFill>
        <p:spPr>
          <a:xfrm>
            <a:off x="5795055" y="2845691"/>
            <a:ext cx="6295759" cy="3796144"/>
          </a:xfrm>
          <a:prstGeom prst="rect">
            <a:avLst/>
          </a:prstGeom>
        </p:spPr>
      </p:pic>
      <p:pic>
        <p:nvPicPr>
          <p:cNvPr id="3084" name="Picture 12" descr="Sit Chair Stock Photos - Download 74,012 Royalty Free Photos">
            <a:extLst>
              <a:ext uri="{FF2B5EF4-FFF2-40B4-BE49-F238E27FC236}">
                <a16:creationId xmlns:a16="http://schemas.microsoft.com/office/drawing/2014/main" id="{26F2E038-5538-4E69-A040-E79825BF8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945" y="1046760"/>
            <a:ext cx="2647354" cy="176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5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8BD63-8A90-4EF1-AB66-D68A6C9B3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83694" cy="1325563"/>
          </a:xfrm>
        </p:spPr>
        <p:txBody>
          <a:bodyPr/>
          <a:lstStyle/>
          <a:p>
            <a:r>
              <a:rPr lang="de-DE" b="1" dirty="0"/>
              <a:t>First task: Stereovision Test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9344A-D018-4999-BEBD-DD59CAF1E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57327" cy="1010881"/>
          </a:xfrm>
        </p:spPr>
        <p:txBody>
          <a:bodyPr>
            <a:normAutofit/>
          </a:bodyPr>
          <a:lstStyle/>
          <a:p>
            <a:r>
              <a:rPr lang="de-DE" dirty="0"/>
              <a:t>How good is your stereoacuity?</a:t>
            </a:r>
          </a:p>
          <a:p>
            <a:r>
              <a:rPr lang="de-DE" dirty="0"/>
              <a:t>Which one pops out?</a:t>
            </a:r>
          </a:p>
          <a:p>
            <a:endParaRPr lang="en-US" dirty="0"/>
          </a:p>
          <a:p>
            <a:endParaRPr lang="de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00ED401-32CD-4007-B782-967A35060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527" y="1522263"/>
            <a:ext cx="5793343" cy="348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CBAA428-6294-43D0-A19F-2B247726F7AD}"/>
              </a:ext>
            </a:extLst>
          </p:cNvPr>
          <p:cNvCxnSpPr>
            <a:cxnSpLocks/>
          </p:cNvCxnSpPr>
          <p:nvPr/>
        </p:nvCxnSpPr>
        <p:spPr>
          <a:xfrm flipV="1">
            <a:off x="7660433" y="2197594"/>
            <a:ext cx="457200" cy="30243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ACD25FC-FA18-418B-B557-A320173131A6}"/>
              </a:ext>
            </a:extLst>
          </p:cNvPr>
          <p:cNvCxnSpPr>
            <a:cxnSpLocks/>
          </p:cNvCxnSpPr>
          <p:nvPr/>
        </p:nvCxnSpPr>
        <p:spPr>
          <a:xfrm flipV="1">
            <a:off x="7660433" y="2197594"/>
            <a:ext cx="2435289" cy="30243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8537D69-7524-4A12-AD30-A20F961DECEC}"/>
              </a:ext>
            </a:extLst>
          </p:cNvPr>
          <p:cNvSpPr txBox="1"/>
          <p:nvPr/>
        </p:nvSpPr>
        <p:spPr>
          <a:xfrm>
            <a:off x="6777692" y="5221967"/>
            <a:ext cx="50402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Use </a:t>
            </a:r>
            <a:r>
              <a:rPr lang="de-DE" dirty="0">
                <a:solidFill>
                  <a:srgbClr val="FF0000"/>
                </a:solidFill>
              </a:rPr>
              <a:t>Joystick</a:t>
            </a:r>
            <a:r>
              <a:rPr lang="de-DE" dirty="0"/>
              <a:t> to choose and </a:t>
            </a:r>
            <a:r>
              <a:rPr lang="de-DE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Trigger</a:t>
            </a:r>
            <a:r>
              <a:rPr lang="de-DE" dirty="0"/>
              <a:t> to confirm and go to next trial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95C94D3-7B21-4E9F-A00D-7E5CFD30F806}"/>
              </a:ext>
            </a:extLst>
          </p:cNvPr>
          <p:cNvCxnSpPr>
            <a:cxnSpLocks/>
          </p:cNvCxnSpPr>
          <p:nvPr/>
        </p:nvCxnSpPr>
        <p:spPr>
          <a:xfrm>
            <a:off x="8276253" y="2649894"/>
            <a:ext cx="1444796" cy="2572072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818FE08-8FDC-4B0F-9CC2-C4741D3C3E89}"/>
              </a:ext>
            </a:extLst>
          </p:cNvPr>
          <p:cNvCxnSpPr>
            <a:cxnSpLocks/>
          </p:cNvCxnSpPr>
          <p:nvPr/>
        </p:nvCxnSpPr>
        <p:spPr>
          <a:xfrm flipH="1">
            <a:off x="9721049" y="2761861"/>
            <a:ext cx="262706" cy="2411075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7" name="Stereoacuity - SampleScene - PC, Mac &amp; Linux Standalone - Unity 2019.2.11f1 Personal _DX11_ 2020-07-08 01-57-13">
            <a:hlinkClick r:id="" action="ppaction://media"/>
            <a:extLst>
              <a:ext uri="{FF2B5EF4-FFF2-40B4-BE49-F238E27FC236}">
                <a16:creationId xmlns:a16="http://schemas.microsoft.com/office/drawing/2014/main" id="{18A4136C-B7FD-4D0B-8BB2-03762F8F9A0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922" end="921.7333"/>
                </p14:media>
              </p:ext>
            </p:extLst>
          </p:nvPr>
        </p:nvPicPr>
        <p:blipFill rotWithShape="1">
          <a:blip r:embed="rId6"/>
          <a:srcRect l="36104" t="9444" r="27310" b="20177"/>
          <a:stretch/>
        </p:blipFill>
        <p:spPr>
          <a:xfrm>
            <a:off x="1128146" y="3062247"/>
            <a:ext cx="3084007" cy="308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3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39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0A361-516F-4F6B-AFE1-0B1602E1B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86290" cy="1325563"/>
          </a:xfrm>
        </p:spPr>
        <p:txBody>
          <a:bodyPr/>
          <a:lstStyle/>
          <a:p>
            <a:r>
              <a:rPr lang="de-DE" b="1" dirty="0"/>
              <a:t>Can we use your data?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42743-EBF7-41BE-BBDE-3F80E7396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77403"/>
            <a:ext cx="4079033" cy="899559"/>
          </a:xfrm>
        </p:spPr>
        <p:txBody>
          <a:bodyPr/>
          <a:lstStyle/>
          <a:p>
            <a:r>
              <a:rPr lang="de-DE" dirty="0"/>
              <a:t>Yes! Onwards to Task 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DCE40F-2003-4DF4-97E7-72E872BD3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65" y="1580596"/>
            <a:ext cx="5610225" cy="3448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944A6F-66BB-438D-8969-522965BBC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701" y="1540392"/>
            <a:ext cx="4914900" cy="363855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6E7336-CC37-4245-AE4A-5F0392411C30}"/>
              </a:ext>
            </a:extLst>
          </p:cNvPr>
          <p:cNvSpPr txBox="1">
            <a:spLocks/>
          </p:cNvSpPr>
          <p:nvPr/>
        </p:nvSpPr>
        <p:spPr>
          <a:xfrm>
            <a:off x="6682274" y="5317608"/>
            <a:ext cx="4079033" cy="899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Unfortunately not – no need to continue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018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55D61-2E01-478A-8396-8E823DD37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16196" cy="1325563"/>
          </a:xfrm>
        </p:spPr>
        <p:txBody>
          <a:bodyPr/>
          <a:lstStyle/>
          <a:p>
            <a:r>
              <a:rPr lang="de-DE" b="1" dirty="0"/>
              <a:t>Task 2: Training Session</a:t>
            </a:r>
            <a:endParaRPr lang="en-US" b="1" dirty="0"/>
          </a:p>
        </p:txBody>
      </p:sp>
      <p:pic>
        <p:nvPicPr>
          <p:cNvPr id="4" name="Main experiment">
            <a:hlinkClick r:id="" action="ppaction://media"/>
            <a:extLst>
              <a:ext uri="{FF2B5EF4-FFF2-40B4-BE49-F238E27FC236}">
                <a16:creationId xmlns:a16="http://schemas.microsoft.com/office/drawing/2014/main" id="{04445A95-026A-49F9-9E53-8353EAB87CAE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2243" end="34796.2708"/>
                </p14:media>
              </p:ext>
            </p:extLst>
          </p:nvPr>
        </p:nvPicPr>
        <p:blipFill rotWithShape="1">
          <a:blip r:embed="rId5"/>
          <a:srcRect t="8435"/>
          <a:stretch>
            <a:fillRect/>
          </a:stretch>
        </p:blipFill>
        <p:spPr>
          <a:xfrm>
            <a:off x="648194" y="3016251"/>
            <a:ext cx="6206202" cy="29595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F94C0B-6899-4046-BA3F-0480C68EA3A1}"/>
              </a:ext>
            </a:extLst>
          </p:cNvPr>
          <p:cNvSpPr txBox="1"/>
          <p:nvPr/>
        </p:nvSpPr>
        <p:spPr>
          <a:xfrm>
            <a:off x="759876" y="1690688"/>
            <a:ext cx="60945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200" dirty="0"/>
              <a:t>Which one is faster, the first motion or the second motion?</a:t>
            </a:r>
            <a:endParaRPr lang="en-US" sz="2200" dirty="0"/>
          </a:p>
        </p:txBody>
      </p:sp>
      <p:pic>
        <p:nvPicPr>
          <p:cNvPr id="4098" name="Picture 2" descr="New Oculus Touch Photos Show Unidentified Feature">
            <a:extLst>
              <a:ext uri="{FF2B5EF4-FFF2-40B4-BE49-F238E27FC236}">
                <a16:creationId xmlns:a16="http://schemas.microsoft.com/office/drawing/2014/main" id="{0A4273C4-6CD8-48F9-A7D6-0991A5CEA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986" y="1852490"/>
            <a:ext cx="4735301" cy="295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FD6484-118A-4EE9-BA6D-0F685AAC2402}"/>
              </a:ext>
            </a:extLst>
          </p:cNvPr>
          <p:cNvSpPr txBox="1"/>
          <p:nvPr/>
        </p:nvSpPr>
        <p:spPr>
          <a:xfrm>
            <a:off x="7280986" y="1083049"/>
            <a:ext cx="45875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200" dirty="0"/>
              <a:t>If the FIRST motion was faster, press the </a:t>
            </a:r>
            <a:r>
              <a:rPr lang="de-DE" sz="2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Trigger of the left controller</a:t>
            </a:r>
            <a:endParaRPr lang="en-US" sz="2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5BC6F8-BA47-4ADC-B9C3-80552143D781}"/>
              </a:ext>
            </a:extLst>
          </p:cNvPr>
          <p:cNvSpPr txBox="1"/>
          <p:nvPr/>
        </p:nvSpPr>
        <p:spPr>
          <a:xfrm>
            <a:off x="7280985" y="4812053"/>
            <a:ext cx="473530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200" dirty="0"/>
              <a:t>Press the </a:t>
            </a:r>
            <a:r>
              <a:rPr lang="de-DE" sz="2200" dirty="0">
                <a:solidFill>
                  <a:srgbClr val="FF0000"/>
                </a:solidFill>
              </a:rPr>
              <a:t>Trigger of the right controller </a:t>
            </a:r>
            <a:r>
              <a:rPr lang="de-DE" sz="2200" dirty="0"/>
              <a:t>if the SECOND motion was faster</a:t>
            </a:r>
            <a:endParaRPr lang="en-US" sz="22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CE83C6-D608-4C29-A967-C0AE364750BB}"/>
              </a:ext>
            </a:extLst>
          </p:cNvPr>
          <p:cNvCxnSpPr>
            <a:cxnSpLocks/>
          </p:cNvCxnSpPr>
          <p:nvPr/>
        </p:nvCxnSpPr>
        <p:spPr>
          <a:xfrm flipH="1">
            <a:off x="8904303" y="1852490"/>
            <a:ext cx="150920" cy="1023875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D124897-496B-4453-B8DC-4AF6799E86FC}"/>
              </a:ext>
            </a:extLst>
          </p:cNvPr>
          <p:cNvCxnSpPr>
            <a:cxnSpLocks/>
          </p:cNvCxnSpPr>
          <p:nvPr/>
        </p:nvCxnSpPr>
        <p:spPr>
          <a:xfrm flipH="1">
            <a:off x="9979980" y="2947386"/>
            <a:ext cx="584447" cy="18834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88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0A361-516F-4F6B-AFE1-0B1602E1B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Can we use your data?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42743-EBF7-41BE-BBDE-3F80E7396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77403"/>
            <a:ext cx="4079033" cy="899559"/>
          </a:xfrm>
        </p:spPr>
        <p:txBody>
          <a:bodyPr/>
          <a:lstStyle/>
          <a:p>
            <a:r>
              <a:rPr lang="de-DE" dirty="0"/>
              <a:t>Yes! Onwards to Task 3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6E7336-CC37-4245-AE4A-5F0392411C30}"/>
              </a:ext>
            </a:extLst>
          </p:cNvPr>
          <p:cNvSpPr txBox="1">
            <a:spLocks/>
          </p:cNvSpPr>
          <p:nvPr/>
        </p:nvSpPr>
        <p:spPr>
          <a:xfrm>
            <a:off x="6682274" y="4954556"/>
            <a:ext cx="4738395" cy="126261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Please repeat the training. If you get the same screen the second time around, we won‘t be able to use your data – no need to continue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1D29B1-5D3C-4B9B-BDC9-71E230794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1" y="1857210"/>
            <a:ext cx="5707647" cy="2636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3EEDC4-2A09-4142-AE4D-68FFC74F0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5405" y="2022514"/>
            <a:ext cx="6244414" cy="230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90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55D61-2E01-478A-8396-8E823DD37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67982" cy="1325563"/>
          </a:xfrm>
        </p:spPr>
        <p:txBody>
          <a:bodyPr/>
          <a:lstStyle/>
          <a:p>
            <a:r>
              <a:rPr lang="de-DE" b="1" dirty="0"/>
              <a:t>Task 3: Main Experiment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F94C0B-6899-4046-BA3F-0480C68EA3A1}"/>
              </a:ext>
            </a:extLst>
          </p:cNvPr>
          <p:cNvSpPr txBox="1"/>
          <p:nvPr/>
        </p:nvSpPr>
        <p:spPr>
          <a:xfrm>
            <a:off x="759876" y="1690688"/>
            <a:ext cx="60945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200" dirty="0"/>
              <a:t>Which one is faster, the first motion or the second motion?</a:t>
            </a:r>
            <a:endParaRPr lang="en-US" sz="2200" dirty="0"/>
          </a:p>
        </p:txBody>
      </p:sp>
      <p:pic>
        <p:nvPicPr>
          <p:cNvPr id="4098" name="Picture 2" descr="New Oculus Touch Photos Show Unidentified Feature">
            <a:extLst>
              <a:ext uri="{FF2B5EF4-FFF2-40B4-BE49-F238E27FC236}">
                <a16:creationId xmlns:a16="http://schemas.microsoft.com/office/drawing/2014/main" id="{0A4273C4-6CD8-48F9-A7D6-0991A5CEA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680" y="1776828"/>
            <a:ext cx="4735301" cy="295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FD6484-118A-4EE9-BA6D-0F685AAC2402}"/>
              </a:ext>
            </a:extLst>
          </p:cNvPr>
          <p:cNvSpPr txBox="1"/>
          <p:nvPr/>
        </p:nvSpPr>
        <p:spPr>
          <a:xfrm>
            <a:off x="7187680" y="1007387"/>
            <a:ext cx="45875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200" dirty="0"/>
              <a:t>If the FIRST motion was faster, press </a:t>
            </a:r>
            <a:r>
              <a:rPr lang="de-DE" sz="2200"/>
              <a:t>the </a:t>
            </a:r>
            <a:r>
              <a:rPr lang="de-DE" sz="2200">
                <a:solidFill>
                  <a:schemeClr val="accent5">
                    <a:lumMod val="60000"/>
                    <a:lumOff val="40000"/>
                  </a:schemeClr>
                </a:solidFill>
              </a:rPr>
              <a:t>Trigger </a:t>
            </a:r>
            <a:r>
              <a:rPr lang="de-DE" sz="2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of the left controller</a:t>
            </a:r>
            <a:endParaRPr lang="en-US" sz="2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5BC6F8-BA47-4ADC-B9C3-80552143D781}"/>
              </a:ext>
            </a:extLst>
          </p:cNvPr>
          <p:cNvSpPr txBox="1"/>
          <p:nvPr/>
        </p:nvSpPr>
        <p:spPr>
          <a:xfrm>
            <a:off x="7187679" y="4736391"/>
            <a:ext cx="473530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200" dirty="0"/>
              <a:t>Press the </a:t>
            </a:r>
            <a:r>
              <a:rPr lang="de-DE" sz="2200" dirty="0">
                <a:solidFill>
                  <a:srgbClr val="FF0000"/>
                </a:solidFill>
              </a:rPr>
              <a:t>Trigger of the right controller </a:t>
            </a:r>
            <a:r>
              <a:rPr lang="de-DE" sz="2200" dirty="0"/>
              <a:t>if the SECOND motion was faster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CE83C6-D608-4C29-A967-C0AE364750BB}"/>
              </a:ext>
            </a:extLst>
          </p:cNvPr>
          <p:cNvCxnSpPr>
            <a:cxnSpLocks/>
          </p:cNvCxnSpPr>
          <p:nvPr/>
        </p:nvCxnSpPr>
        <p:spPr>
          <a:xfrm flipH="1">
            <a:off x="8904303" y="1852490"/>
            <a:ext cx="150920" cy="1023875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D124897-496B-4453-B8DC-4AF6799E86FC}"/>
              </a:ext>
            </a:extLst>
          </p:cNvPr>
          <p:cNvCxnSpPr>
            <a:cxnSpLocks/>
          </p:cNvCxnSpPr>
          <p:nvPr/>
        </p:nvCxnSpPr>
        <p:spPr>
          <a:xfrm flipH="1">
            <a:off x="9979980" y="2947386"/>
            <a:ext cx="584447" cy="18834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Main experiment">
            <a:hlinkClick r:id="" action="ppaction://media"/>
            <a:extLst>
              <a:ext uri="{FF2B5EF4-FFF2-40B4-BE49-F238E27FC236}">
                <a16:creationId xmlns:a16="http://schemas.microsoft.com/office/drawing/2014/main" id="{52BC3795-A015-487D-B248-122951AF2C2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8316"/>
          <a:stretch/>
        </p:blipFill>
        <p:spPr>
          <a:xfrm>
            <a:off x="708089" y="2621930"/>
            <a:ext cx="6198093" cy="2959564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F05522-B6B3-4866-89AA-EF895FDD2F81}"/>
              </a:ext>
            </a:extLst>
          </p:cNvPr>
          <p:cNvSpPr txBox="1"/>
          <p:nvPr/>
        </p:nvSpPr>
        <p:spPr>
          <a:xfrm>
            <a:off x="708089" y="5623785"/>
            <a:ext cx="609452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200" dirty="0"/>
              <a:t>Same as before, but sometimes you move, sometimes the wall moves and sometimes the wall is blank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61027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87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55D61-2E01-478A-8396-8E823DD37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67982" cy="1325563"/>
          </a:xfrm>
        </p:spPr>
        <p:txBody>
          <a:bodyPr/>
          <a:lstStyle/>
          <a:p>
            <a:r>
              <a:rPr lang="de-DE" b="1" dirty="0"/>
              <a:t>Task 4: Self-Motion Assessment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F94C0B-6899-4046-BA3F-0480C68EA3A1}"/>
              </a:ext>
            </a:extLst>
          </p:cNvPr>
          <p:cNvSpPr txBox="1"/>
          <p:nvPr/>
        </p:nvSpPr>
        <p:spPr>
          <a:xfrm>
            <a:off x="634487" y="2491832"/>
            <a:ext cx="557821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200" dirty="0"/>
              <a:t>What moved more? You? The world? The wall?</a:t>
            </a:r>
            <a:endParaRPr lang="en-US" sz="2200" dirty="0"/>
          </a:p>
        </p:txBody>
      </p:sp>
      <p:pic>
        <p:nvPicPr>
          <p:cNvPr id="5" name="Selfmotion judgement">
            <a:hlinkClick r:id="" action="ppaction://media"/>
            <a:extLst>
              <a:ext uri="{FF2B5EF4-FFF2-40B4-BE49-F238E27FC236}">
                <a16:creationId xmlns:a16="http://schemas.microsoft.com/office/drawing/2014/main" id="{6470251F-50C7-4605-9897-EE95F8BBCC4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694" y="3051447"/>
            <a:ext cx="5758394" cy="2999004"/>
          </a:xfr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47195780-DD47-4637-AFC0-D4FCC1D29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069" y="922647"/>
            <a:ext cx="5375500" cy="323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FDD1E7D-D35C-4920-8075-A5DB5DDC0ACE}"/>
              </a:ext>
            </a:extLst>
          </p:cNvPr>
          <p:cNvCxnSpPr>
            <a:cxnSpLocks/>
          </p:cNvCxnSpPr>
          <p:nvPr/>
        </p:nvCxnSpPr>
        <p:spPr>
          <a:xfrm flipV="1">
            <a:off x="8116831" y="1597977"/>
            <a:ext cx="17501" cy="30090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B2A0B5A-E244-4564-A3D8-A9232DA698B4}"/>
              </a:ext>
            </a:extLst>
          </p:cNvPr>
          <p:cNvCxnSpPr>
            <a:cxnSpLocks/>
          </p:cNvCxnSpPr>
          <p:nvPr/>
        </p:nvCxnSpPr>
        <p:spPr>
          <a:xfrm flipV="1">
            <a:off x="8116831" y="1589319"/>
            <a:ext cx="2109995" cy="30177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E686255-76FF-4BF5-93AC-E2D7EDD92B1B}"/>
              </a:ext>
            </a:extLst>
          </p:cNvPr>
          <p:cNvSpPr txBox="1"/>
          <p:nvPr/>
        </p:nvSpPr>
        <p:spPr>
          <a:xfrm>
            <a:off x="7190891" y="4622350"/>
            <a:ext cx="46437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Use </a:t>
            </a:r>
            <a:r>
              <a:rPr lang="de-DE" dirty="0">
                <a:solidFill>
                  <a:srgbClr val="FF0000"/>
                </a:solidFill>
              </a:rPr>
              <a:t>Joystick</a:t>
            </a:r>
            <a:r>
              <a:rPr lang="de-DE" dirty="0"/>
              <a:t> to move the slider and </a:t>
            </a:r>
            <a:r>
              <a:rPr lang="de-DE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Trigger</a:t>
            </a:r>
            <a:r>
              <a:rPr lang="de-DE" dirty="0"/>
              <a:t> to confirm and go to next trial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436BA7-94FD-4700-8CE5-5FACD98AAAE0}"/>
              </a:ext>
            </a:extLst>
          </p:cNvPr>
          <p:cNvCxnSpPr>
            <a:cxnSpLocks/>
          </p:cNvCxnSpPr>
          <p:nvPr/>
        </p:nvCxnSpPr>
        <p:spPr>
          <a:xfrm>
            <a:off x="8292952" y="2050277"/>
            <a:ext cx="2590419" cy="2572072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8166CA8-FF96-4A02-A97B-DBA3BB9ADEF4}"/>
              </a:ext>
            </a:extLst>
          </p:cNvPr>
          <p:cNvCxnSpPr>
            <a:cxnSpLocks/>
          </p:cNvCxnSpPr>
          <p:nvPr/>
        </p:nvCxnSpPr>
        <p:spPr>
          <a:xfrm>
            <a:off x="10000454" y="2162244"/>
            <a:ext cx="882917" cy="2444807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57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4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934C2-8359-428B-8E12-597C8DECA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Wrap-up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E5FB3-8778-4840-9FB2-552A82FED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97800"/>
          </a:xfrm>
        </p:spPr>
        <p:txBody>
          <a:bodyPr/>
          <a:lstStyle/>
          <a:p>
            <a:r>
              <a:rPr lang="de-DE" dirty="0"/>
              <a:t>Look for the data files for all four experiments: .txt files in the folders with the .exe files</a:t>
            </a:r>
          </a:p>
          <a:p>
            <a:pPr lvl="1"/>
            <a:r>
              <a:rPr lang="de-DE" dirty="0"/>
              <a:t>„... Stereotest.txt“</a:t>
            </a:r>
          </a:p>
          <a:p>
            <a:pPr lvl="1"/>
            <a:r>
              <a:rPr lang="de-DE" dirty="0"/>
              <a:t>„... Training.txt“</a:t>
            </a:r>
          </a:p>
          <a:p>
            <a:pPr lvl="1"/>
            <a:r>
              <a:rPr lang="de-DE" dirty="0"/>
              <a:t>„... MainExperiment.txt“</a:t>
            </a:r>
          </a:p>
          <a:p>
            <a:pPr lvl="1"/>
            <a:r>
              <a:rPr lang="de-DE" dirty="0"/>
              <a:t>„... Selfmotion.txt“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49501-4C2C-4784-9C7F-7D4733C555E8}"/>
              </a:ext>
            </a:extLst>
          </p:cNvPr>
          <p:cNvSpPr txBox="1"/>
          <p:nvPr/>
        </p:nvSpPr>
        <p:spPr>
          <a:xfrm>
            <a:off x="916978" y="4180344"/>
            <a:ext cx="471182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800" dirty="0"/>
              <a:t>Send files to us, make sure you sent the informed consent form</a:t>
            </a:r>
            <a:endParaRPr lang="en-US" sz="2800" dirty="0"/>
          </a:p>
        </p:txBody>
      </p:sp>
      <p:pic>
        <p:nvPicPr>
          <p:cNvPr id="7" name="Files">
            <a:hlinkClick r:id="" action="ppaction://media"/>
            <a:extLst>
              <a:ext uri="{FF2B5EF4-FFF2-40B4-BE49-F238E27FC236}">
                <a16:creationId xmlns:a16="http://schemas.microsoft.com/office/drawing/2014/main" id="{EF8ABB11-769A-4DC0-99C9-042E7D2A63A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603"/>
                </p14:media>
              </p:ext>
            </p:extLst>
          </p:nvPr>
        </p:nvPicPr>
        <p:blipFill rotWithShape="1">
          <a:blip r:embed="rId4"/>
          <a:srcRect l="5519" t="299" r="48106" b="49990"/>
          <a:stretch>
            <a:fillRect/>
          </a:stretch>
        </p:blipFill>
        <p:spPr>
          <a:xfrm>
            <a:off x="5628801" y="2282272"/>
            <a:ext cx="6295759" cy="37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1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5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</TotalTime>
  <Words>493</Words>
  <Application>Microsoft Office PowerPoint</Application>
  <PresentationFormat>Widescreen</PresentationFormat>
  <Paragraphs>61</Paragraphs>
  <Slides>9</Slides>
  <Notes>8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Seeing while moving</vt:lpstr>
      <vt:lpstr>General information</vt:lpstr>
      <vt:lpstr>First task: Stereovision Test</vt:lpstr>
      <vt:lpstr>Can we use your data?</vt:lpstr>
      <vt:lpstr>Task 2: Training Session</vt:lpstr>
      <vt:lpstr>Can we use your data?</vt:lpstr>
      <vt:lpstr>Task 3: Main Experiment</vt:lpstr>
      <vt:lpstr>Task 4: Self-Motion Assessment</vt:lpstr>
      <vt:lpstr>Wrap-up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Seeing while moving</dc:title>
  <dc:creator>Björn Jörges</dc:creator>
  <cp:lastModifiedBy>Björn Jörges</cp:lastModifiedBy>
  <cp:revision>23</cp:revision>
  <dcterms:created xsi:type="dcterms:W3CDTF">2020-07-08T05:17:27Z</dcterms:created>
  <dcterms:modified xsi:type="dcterms:W3CDTF">2020-07-08T08:03:14Z</dcterms:modified>
</cp:coreProperties>
</file>